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  <p:sldMasterId id="2147483770" r:id="rId9"/>
    <p:sldMasterId id="2147483782" r:id="rId10"/>
    <p:sldMasterId id="2147483794" r:id="rId11"/>
    <p:sldMasterId id="2147483806" r:id="rId12"/>
    <p:sldMasterId id="2147483842" r:id="rId13"/>
  </p:sldMasterIdLst>
  <p:notesMasterIdLst>
    <p:notesMasterId r:id="rId19"/>
  </p:notesMasterIdLst>
  <p:sldIdLst>
    <p:sldId id="256" r:id="rId14"/>
    <p:sldId id="257" r:id="rId15"/>
    <p:sldId id="258" r:id="rId16"/>
    <p:sldId id="259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79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120"/>
    <a:srgbClr val="00FF00"/>
    <a:srgbClr val="FF8000"/>
    <a:srgbClr val="BFBFBF"/>
    <a:srgbClr val="006600"/>
    <a:srgbClr val="0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563" autoAdjust="0"/>
  </p:normalViewPr>
  <p:slideViewPr>
    <p:cSldViewPr showGuides="1">
      <p:cViewPr varScale="1">
        <p:scale>
          <a:sx n="136" d="100"/>
          <a:sy n="136" d="100"/>
        </p:scale>
        <p:origin x="-112" y="-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05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sz="1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 October 2013</a:t>
            </a:fld>
            <a:endParaRPr lang="en-GB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16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 October 2013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9961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220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74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5256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8661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75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18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1624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2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7242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8193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34891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6156" y="3043"/>
            <a:ext cx="2297844" cy="68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692696"/>
            <a:ext cx="4857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fld id="{B46D80FD-1E49-4E81-A679-73D7E036491C}" type="datetime3">
              <a:rPr lang="en-GB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 October 2013</a:t>
            </a:fld>
            <a:endParaRPr lang="en-GB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9176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295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093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3239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2363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042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808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78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1 October 2013</a:t>
            </a:fld>
            <a:endParaRPr lang="en-GB" sz="2800" b="1" dirty="0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4552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499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967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385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46393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610103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396335"/>
            <a:ext cx="4857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4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 October 2013</a:t>
            </a:fld>
            <a:endParaRPr lang="en-GB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9117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8145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0074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987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5898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25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69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104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5797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1126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23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 October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1 October 2013</a:t>
            </a:fld>
            <a:endParaRPr lang="en-GB" sz="2800" b="1" dirty="0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Document" r:id="rId4" imgW="3683000" imgH="1104900" progId="Word.Document.8">
                  <p:embed/>
                </p:oleObj>
              </mc:Choice>
              <mc:Fallback>
                <p:oleObj name="Document" r:id="rId4" imgW="3683000" imgH="11049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3430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 October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 October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 October 2013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8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515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65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730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8711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187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696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5484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723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03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1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35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54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221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058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365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8294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9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364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588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53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01/10/2013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43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3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4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9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17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1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01/10/2013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1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85462"/>
            <a:ext cx="7772400" cy="212365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Notes </a:t>
            </a:r>
            <a:r>
              <a:rPr lang="en-US" dirty="0"/>
              <a:t>from the Review and intro to discussion of next steps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535201"/>
            <a:ext cx="8964488" cy="584612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5882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Close-out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Good strategy.</a:t>
            </a:r>
          </a:p>
          <a:p>
            <a:r>
              <a:rPr lang="en-US" dirty="0"/>
              <a:t>Issues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Require to ensure implemented in such a way as to add no additional risk to the magnets;</a:t>
            </a:r>
          </a:p>
          <a:p>
            <a:pPr lvl="2"/>
            <a:r>
              <a:rPr lang="en-US" dirty="0"/>
              <a:t>Consider instrumentation;</a:t>
            </a:r>
          </a:p>
          <a:p>
            <a:pPr lvl="1"/>
            <a:r>
              <a:rPr lang="en-US" dirty="0"/>
              <a:t>Good to have south/north shielding being a </a:t>
            </a:r>
            <a:r>
              <a:rPr lang="en-US" dirty="0" smtClean="0"/>
              <a:t>reflection</a:t>
            </a:r>
          </a:p>
          <a:p>
            <a:pPr lvl="2"/>
            <a:r>
              <a:rPr lang="en-US" dirty="0" smtClean="0"/>
              <a:t>RAL </a:t>
            </a:r>
            <a:r>
              <a:rPr lang="en-US" dirty="0"/>
              <a:t>should consider initiating this immediately since this is independent of the shielding per se;</a:t>
            </a:r>
          </a:p>
          <a:p>
            <a:pPr lvl="1"/>
            <a:r>
              <a:rPr lang="en-US" dirty="0"/>
              <a:t>Time to access AFC a draw back.  </a:t>
            </a:r>
            <a:endParaRPr lang="en-US" dirty="0" smtClean="0"/>
          </a:p>
          <a:p>
            <a:pPr lvl="2"/>
            <a:r>
              <a:rPr lang="en-US" dirty="0" smtClean="0"/>
              <a:t>Suggest </a:t>
            </a:r>
            <a:r>
              <a:rPr lang="en-US" dirty="0"/>
              <a:t>project revisit this;</a:t>
            </a:r>
          </a:p>
          <a:p>
            <a:pPr lvl="1"/>
            <a:r>
              <a:rPr lang="en-US" dirty="0"/>
              <a:t>PRR review required, should happen before major procurement.  </a:t>
            </a:r>
            <a:endParaRPr lang="en-US" dirty="0" smtClean="0"/>
          </a:p>
          <a:p>
            <a:pPr lvl="2"/>
            <a:r>
              <a:rPr lang="en-US" dirty="0" smtClean="0"/>
              <a:t>At </a:t>
            </a:r>
            <a:r>
              <a:rPr lang="en-US" dirty="0"/>
              <a:t>the PRR, should have basic concept for what is required for Step VI to ensure that are not creating substantial additional work at Step VI;</a:t>
            </a:r>
          </a:p>
          <a:p>
            <a:r>
              <a:rPr lang="en-US" dirty="0"/>
              <a:t>Schedule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Float in schedule not generous and must approach it with energy; i.e. need to initiate work quickly;</a:t>
            </a:r>
          </a:p>
          <a:p>
            <a:pPr lvl="1"/>
            <a:r>
              <a:rPr lang="en-US" dirty="0"/>
              <a:t>In this regard agree that its important that Steve Plate visits to make sure that interface issues are addressed between Plate and Tarrant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Process required whereby RAL signs off on the drawings;</a:t>
            </a:r>
          </a:p>
          <a:p>
            <a:pPr lvl="1"/>
            <a:r>
              <a:rPr lang="en-US" dirty="0"/>
              <a:t>Step </a:t>
            </a:r>
            <a:r>
              <a:rPr lang="en-US" dirty="0" smtClean="0"/>
              <a:t>VI</a:t>
            </a:r>
            <a:endParaRPr lang="en-US" dirty="0"/>
          </a:p>
          <a:p>
            <a:pPr lvl="2"/>
            <a:r>
              <a:rPr lang="en-US" dirty="0"/>
              <a:t>Consider dismantling at least south-side shielding wall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Simulation work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Beneficial to use Step IV configuration to bench mark simulations to aid development of Step VI shielding;</a:t>
            </a:r>
          </a:p>
          <a:p>
            <a:pPr lvl="1"/>
            <a:r>
              <a:rPr lang="en-US" dirty="0"/>
              <a:t>Commissioning strategy; what is the strategy for commissioning involving the collaboration etc.  Need clear responsibility definitions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Additional comment from ISIS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PRY removes ISIS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take: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From Jun12 to Aug13:</a:t>
            </a:r>
          </a:p>
          <a:p>
            <a:pPr lvl="1"/>
            <a:r>
              <a:rPr lang="en-US" dirty="0" smtClean="0"/>
              <a:t>60—70% modeling; 40—30% engineering;</a:t>
            </a:r>
          </a:p>
          <a:p>
            <a:r>
              <a:rPr lang="en-US" dirty="0" smtClean="0"/>
              <a:t>Now moving to:</a:t>
            </a:r>
          </a:p>
          <a:p>
            <a:pPr lvl="1"/>
            <a:r>
              <a:rPr lang="en-US" dirty="0" smtClean="0"/>
              <a:t>Engineering supported by modeling;</a:t>
            </a:r>
          </a:p>
          <a:p>
            <a:r>
              <a:rPr lang="en-US" dirty="0" smtClean="0"/>
              <a:t>Outstanding issues:</a:t>
            </a:r>
          </a:p>
          <a:p>
            <a:pPr lvl="1"/>
            <a:r>
              <a:rPr lang="en-US" dirty="0" err="1" smtClean="0"/>
              <a:t>Modelling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Stray field outside yoke when PRY implemented in Hall model;</a:t>
            </a:r>
          </a:p>
          <a:p>
            <a:pPr lvl="3"/>
            <a:r>
              <a:rPr lang="en-US" dirty="0" smtClean="0"/>
              <a:t>Need to check for “gotchas”;</a:t>
            </a:r>
          </a:p>
          <a:p>
            <a:pPr lvl="4"/>
            <a:r>
              <a:rPr lang="en-US" dirty="0" smtClean="0"/>
              <a:t>Low risk, I think;</a:t>
            </a:r>
          </a:p>
          <a:p>
            <a:pPr lvl="3"/>
            <a:r>
              <a:rPr lang="en-US" dirty="0" smtClean="0"/>
              <a:t>Need to check particular areas, including:</a:t>
            </a:r>
          </a:p>
          <a:p>
            <a:pPr lvl="4"/>
            <a:r>
              <a:rPr lang="en-US" dirty="0" smtClean="0"/>
              <a:t>LH2 gas panel;</a:t>
            </a:r>
          </a:p>
          <a:p>
            <a:pPr lvl="4"/>
            <a:r>
              <a:rPr lang="en-US" dirty="0" smtClean="0"/>
              <a:t>Roof;</a:t>
            </a:r>
          </a:p>
          <a:p>
            <a:pPr lvl="4"/>
            <a:r>
              <a:rPr lang="en-US" dirty="0" err="1" smtClean="0"/>
              <a:t>Linde</a:t>
            </a:r>
            <a:r>
              <a:rPr lang="en-US" dirty="0" smtClean="0"/>
              <a:t> refrigerator</a:t>
            </a:r>
          </a:p>
          <a:p>
            <a:pPr lvl="3"/>
            <a:r>
              <a:rPr lang="en-US" dirty="0" smtClean="0"/>
              <a:t>Need to see if we can simplify Hall:</a:t>
            </a:r>
          </a:p>
          <a:p>
            <a:pPr lvl="4"/>
            <a:r>
              <a:rPr lang="en-US" dirty="0" smtClean="0"/>
              <a:t>E.g. can we remove the south-side magnetic-shielding floor plates of some of the South Wall Panels to assist with penetrations</a:t>
            </a:r>
          </a:p>
          <a:p>
            <a:pPr lvl="1"/>
            <a:r>
              <a:rPr lang="en-US" dirty="0" smtClean="0"/>
              <a:t>Integration with experiment’s magnets:</a:t>
            </a:r>
          </a:p>
          <a:p>
            <a:pPr lvl="2"/>
            <a:r>
              <a:rPr lang="en-US" dirty="0" smtClean="0"/>
              <a:t>Size and effect of horizontal, transverse forces;</a:t>
            </a:r>
          </a:p>
          <a:p>
            <a:pPr lvl="3"/>
            <a:r>
              <a:rPr lang="en-US" dirty="0" smtClean="0"/>
              <a:t>Will lead to a specification on the alignment tolerances;</a:t>
            </a:r>
          </a:p>
          <a:p>
            <a:pPr lvl="2"/>
            <a:r>
              <a:rPr lang="en-US" dirty="0" smtClean="0"/>
              <a:t>Does the PRY have a deleterious effect on magnet training;</a:t>
            </a:r>
          </a:p>
          <a:p>
            <a:pPr lvl="3"/>
            <a:r>
              <a:rPr lang="en-US" dirty="0" smtClean="0"/>
              <a:t>Reaction between PRY and coils has the potential to increase with current</a:t>
            </a:r>
          </a:p>
          <a:p>
            <a:pPr lvl="2"/>
            <a:r>
              <a:rPr lang="en-US" dirty="0" smtClean="0"/>
              <a:t>Analysis of quenches;</a:t>
            </a:r>
          </a:p>
          <a:p>
            <a:pPr lvl="3"/>
            <a:r>
              <a:rPr lang="en-US" dirty="0" smtClean="0"/>
              <a:t>Review of quench calculations in presence of PRY;</a:t>
            </a:r>
          </a:p>
          <a:p>
            <a:pPr lvl="1"/>
            <a:r>
              <a:rPr lang="en-US" dirty="0" smtClean="0"/>
              <a:t>Engineering:</a:t>
            </a:r>
          </a:p>
          <a:p>
            <a:pPr lvl="2"/>
            <a:r>
              <a:rPr lang="en-US" dirty="0" smtClean="0"/>
              <a:t>Interfaces and definition of scope of supply (UK/US);</a:t>
            </a:r>
          </a:p>
          <a:p>
            <a:pPr lvl="2"/>
            <a:r>
              <a:rPr lang="en-US" dirty="0" smtClean="0"/>
              <a:t>Concept for Steps V and 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now, and between now and next meeting:</a:t>
            </a:r>
          </a:p>
          <a:p>
            <a:pPr lvl="1"/>
            <a:r>
              <a:rPr lang="en-US" dirty="0" smtClean="0"/>
              <a:t>How best can we </a:t>
            </a:r>
            <a:r>
              <a:rPr lang="en-US" dirty="0" err="1" smtClean="0"/>
              <a:t>organise</a:t>
            </a:r>
            <a:r>
              <a:rPr lang="en-US" dirty="0" smtClean="0"/>
              <a:t> the PRY project such that: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PRY can be ready ~Mar15 when ISIS comes back online after long shutdown;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A fit-up and shake-down without magnetic field can take place before the long shutdown</a:t>
            </a:r>
          </a:p>
          <a:p>
            <a:pPr marL="628650" indent="-514350"/>
            <a:endParaRPr lang="en-US" dirty="0"/>
          </a:p>
          <a:p>
            <a:pPr marL="628650" indent="-514350"/>
            <a:r>
              <a:rPr lang="en-US" dirty="0" smtClean="0"/>
              <a:t>DONM:</a:t>
            </a:r>
          </a:p>
          <a:p>
            <a:pPr marL="1028700" lvl="1" indent="-514350"/>
            <a:r>
              <a:rPr lang="en-US" smtClean="0"/>
              <a:t>15Oct13; 15:00 BST</a:t>
            </a:r>
          </a:p>
        </p:txBody>
      </p:sp>
    </p:spTree>
    <p:extLst>
      <p:ext uri="{BB962C8B-B14F-4D97-AF65-F5344CB8AC3E}">
        <p14:creationId xmlns:p14="http://schemas.microsoft.com/office/powerpoint/2010/main" val="6674380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2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3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Standard-black.potx</Template>
  <TotalTime>2354</TotalTime>
  <Words>481</Words>
  <Application>Microsoft Macintosh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Standard-black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1_KL-pres</vt:lpstr>
      <vt:lpstr>16_Default Design</vt:lpstr>
      <vt:lpstr>6_KL-pres</vt:lpstr>
      <vt:lpstr>2_KL-pres</vt:lpstr>
      <vt:lpstr>3_KL-pres</vt:lpstr>
      <vt:lpstr>Document</vt:lpstr>
      <vt:lpstr> Notes from the Review and intro to discussion of next steps</vt:lpstr>
      <vt:lpstr>PowerPoint Presentation</vt:lpstr>
      <vt:lpstr>Close-out notes:</vt:lpstr>
      <vt:lpstr>My take:</vt:lpstr>
      <vt:lpstr>Intro to discussion: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UKNF &amp; MICE:</dc:title>
  <dc:creator>Ken</dc:creator>
  <cp:lastModifiedBy>Kenneth Long</cp:lastModifiedBy>
  <cp:revision>134</cp:revision>
  <dcterms:created xsi:type="dcterms:W3CDTF">2012-05-06T10:05:37Z</dcterms:created>
  <dcterms:modified xsi:type="dcterms:W3CDTF">2013-10-01T13:37:05Z</dcterms:modified>
</cp:coreProperties>
</file>